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0"/>
  </p:notesMasterIdLst>
  <p:handoutMasterIdLst>
    <p:handoutMasterId r:id="rId31"/>
  </p:handoutMasterIdLst>
  <p:sldIdLst>
    <p:sldId id="256" r:id="rId5"/>
    <p:sldId id="257"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9144000" cy="6858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4" autoAdjust="0"/>
  </p:normalViewPr>
  <p:slideViewPr>
    <p:cSldViewPr>
      <p:cViewPr varScale="1">
        <p:scale>
          <a:sx n="63" d="100"/>
          <a:sy n="63" d="100"/>
        </p:scale>
        <p:origin x="1380"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3288F9BF-B39D-402A-9DAE-5E7AA792F085}" type="datetimeFigureOut">
              <a:rPr lang="en-US" smtClean="0"/>
              <a:pPr/>
              <a:t>3/23/2020</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852274AE-9759-48B0-99ED-BFE556F87D5A}" type="slidenum">
              <a:rPr lang="en-US" smtClean="0"/>
              <a:pPr/>
              <a:t>‹#›</a:t>
            </a:fld>
            <a:endParaRPr lang="en-US"/>
          </a:p>
        </p:txBody>
      </p:sp>
    </p:spTree>
    <p:extLst>
      <p:ext uri="{BB962C8B-B14F-4D97-AF65-F5344CB8AC3E}">
        <p14:creationId xmlns:p14="http://schemas.microsoft.com/office/powerpoint/2010/main" val="38079246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A59F7FAF-C37F-4787-836C-A9BD392B6099}" type="datetimeFigureOut">
              <a:rPr lang="en-US" smtClean="0"/>
              <a:pPr/>
              <a:t>3/23/2020</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78B8EF84-40E4-4FFD-8C00-472142BCAFD5}" type="slidenum">
              <a:rPr lang="en-US" smtClean="0"/>
              <a:pPr/>
              <a:t>‹#›</a:t>
            </a:fld>
            <a:endParaRPr lang="en-US"/>
          </a:p>
        </p:txBody>
      </p:sp>
    </p:spTree>
    <p:extLst>
      <p:ext uri="{BB962C8B-B14F-4D97-AF65-F5344CB8AC3E}">
        <p14:creationId xmlns:p14="http://schemas.microsoft.com/office/powerpoint/2010/main" val="433995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B8EF84-40E4-4FFD-8C00-472142BCAFD5}" type="slidenum">
              <a:rPr lang="en-US" smtClean="0"/>
              <a:pPr/>
              <a:t>1</a:t>
            </a:fld>
            <a:endParaRPr lang="en-US"/>
          </a:p>
        </p:txBody>
      </p:sp>
    </p:spTree>
    <p:extLst>
      <p:ext uri="{BB962C8B-B14F-4D97-AF65-F5344CB8AC3E}">
        <p14:creationId xmlns:p14="http://schemas.microsoft.com/office/powerpoint/2010/main" val="1763650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5FBFDD7-A46C-41F5-BACB-E2E90F821C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84AC4-27C3-4045-97C1-B36A5A7EC4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29EFA-DEE6-4FF5-A073-470928E9B2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802432FA-56EB-42B3-B43C-FBC9F69300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7E51DA81-C778-4AE8-B1A8-88EBD14F16E0}"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3D0FFCDF-0D9B-4866-9789-86A9E8538E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9578E40E-E1AF-4B40-BCC7-DA20BCDEDDA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3579EB-9905-4A50-AD80-4C443E105F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2180E956-6601-4445-A6A2-20F03A7B68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753C4783-2A9F-4D19-935D-CA7B591AA3A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D7CA47D1-1125-4817-8951-BC8A0FA422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C95E38E-3C4F-43C5-BC93-560A567CFD0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779838" y="260350"/>
            <a:ext cx="5113337" cy="2160588"/>
          </a:xfrm>
        </p:spPr>
        <p:txBody>
          <a:bodyPr/>
          <a:lstStyle/>
          <a:p>
            <a:r>
              <a:rPr lang="en-US" dirty="0"/>
              <a:t>Personal Statements</a:t>
            </a:r>
          </a:p>
        </p:txBody>
      </p:sp>
      <p:sp>
        <p:nvSpPr>
          <p:cNvPr id="2051" name="Rectangle 3"/>
          <p:cNvSpPr>
            <a:spLocks noGrp="1" noChangeArrowheads="1"/>
          </p:cNvSpPr>
          <p:nvPr>
            <p:ph type="subTitle" idx="1"/>
          </p:nvPr>
        </p:nvSpPr>
        <p:spPr>
          <a:xfrm>
            <a:off x="684213" y="2781300"/>
            <a:ext cx="8208962" cy="3384550"/>
          </a:xfrm>
        </p:spPr>
        <p:txBody>
          <a:bodyPr/>
          <a:lstStyle/>
          <a:p>
            <a:r>
              <a:rPr lang="en-US" sz="4000" dirty="0"/>
              <a:t>Helping Your Students to </a:t>
            </a:r>
          </a:p>
          <a:p>
            <a:r>
              <a:rPr lang="en-US" sz="4000" dirty="0"/>
              <a:t>Write Winning Papers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Reflection</a:t>
            </a:r>
          </a:p>
        </p:txBody>
      </p:sp>
      <p:sp>
        <p:nvSpPr>
          <p:cNvPr id="3" name="Content Placeholder 2"/>
          <p:cNvSpPr>
            <a:spLocks noGrp="1"/>
          </p:cNvSpPr>
          <p:nvPr>
            <p:ph idx="1"/>
          </p:nvPr>
        </p:nvSpPr>
        <p:spPr>
          <a:xfrm>
            <a:off x="762000" y="1828800"/>
            <a:ext cx="8002587" cy="4002088"/>
          </a:xfrm>
        </p:spPr>
        <p:txBody>
          <a:bodyPr>
            <a:normAutofit fontScale="92500"/>
          </a:bodyPr>
          <a:lstStyle/>
          <a:p>
            <a:r>
              <a:rPr lang="en-US" sz="2400" dirty="0"/>
              <a:t>Growing up in a Mexican household yet living in an American world was very tough.  The culture from my family has been passed down to me and it flows through my blood as it does with everyone else in my family.  On the inside I am a full blooded Mexican, and I am proud to be that and wouldn't change it for anything.  But on the outside, I am a typical American teen who does everything that American teens do like play football and watch television.  Family is very important to me because without them I don't know if I would be the same person that I am today.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 or Inspiration</a:t>
            </a:r>
          </a:p>
        </p:txBody>
      </p:sp>
      <p:sp>
        <p:nvSpPr>
          <p:cNvPr id="3" name="Content Placeholder 2"/>
          <p:cNvSpPr>
            <a:spLocks noGrp="1"/>
          </p:cNvSpPr>
          <p:nvPr>
            <p:ph idx="1"/>
          </p:nvPr>
        </p:nvSpPr>
        <p:spPr>
          <a:xfrm>
            <a:off x="684213" y="1676400"/>
            <a:ext cx="8002587" cy="4449763"/>
          </a:xfrm>
        </p:spPr>
        <p:txBody>
          <a:bodyPr/>
          <a:lstStyle/>
          <a:p>
            <a:r>
              <a:rPr lang="en-US" sz="2200" dirty="0"/>
              <a:t>A community is a group of people that have agreed to live in an area and share their lives.  The community of people will grow and experience things as a whole.  This will only happen for a while, because a "Community cannot for long feed on itself, it can only flourish with the coming from beyond, their unknown and undiscovered brother.”  Because growing means that you have experienced many things in life whether they are happy or horrible moments.  These experiences can only be witnessed when someone new enters the party, and it's not just the same old people all the time.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Organize</a:t>
            </a:r>
          </a:p>
        </p:txBody>
      </p:sp>
      <p:sp>
        <p:nvSpPr>
          <p:cNvPr id="3" name="Content Placeholder 2"/>
          <p:cNvSpPr>
            <a:spLocks noGrp="1"/>
          </p:cNvSpPr>
          <p:nvPr>
            <p:ph idx="1"/>
          </p:nvPr>
        </p:nvSpPr>
        <p:spPr/>
        <p:txBody>
          <a:bodyPr/>
          <a:lstStyle/>
          <a:p>
            <a:r>
              <a:rPr lang="en-US" dirty="0"/>
              <a:t>Think about the most logical order for your ideas.  You can try:</a:t>
            </a:r>
          </a:p>
          <a:p>
            <a:r>
              <a:rPr lang="en-US" dirty="0"/>
              <a:t>Past, present, future</a:t>
            </a:r>
          </a:p>
          <a:p>
            <a:r>
              <a:rPr lang="en-US" dirty="0"/>
              <a:t>Present, past, future</a:t>
            </a:r>
          </a:p>
          <a:p>
            <a:r>
              <a:rPr lang="en-US" dirty="0"/>
              <a:t>Future, past, present, future again.</a:t>
            </a:r>
          </a:p>
          <a:p>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Details</a:t>
            </a:r>
          </a:p>
        </p:txBody>
      </p:sp>
      <p:sp>
        <p:nvSpPr>
          <p:cNvPr id="3" name="Content Placeholder 2"/>
          <p:cNvSpPr>
            <a:spLocks noGrp="1"/>
          </p:cNvSpPr>
          <p:nvPr>
            <p:ph idx="1"/>
          </p:nvPr>
        </p:nvSpPr>
        <p:spPr/>
        <p:txBody>
          <a:bodyPr/>
          <a:lstStyle/>
          <a:p>
            <a:r>
              <a:rPr lang="en-US" dirty="0"/>
              <a:t>Keep the details vivid and powerful.</a:t>
            </a:r>
          </a:p>
          <a:p>
            <a:r>
              <a:rPr lang="en-US" dirty="0"/>
              <a:t>Don’t use too many words.</a:t>
            </a:r>
          </a:p>
          <a:p>
            <a:r>
              <a:rPr lang="en-US" dirty="0"/>
              <a:t>Stay within about two pages typed.</a:t>
            </a:r>
          </a:p>
          <a:p>
            <a:r>
              <a:rPr lang="en-US" dirty="0"/>
              <a:t>250 to 800 words depending on scholarship</a:t>
            </a:r>
          </a:p>
          <a:p>
            <a:r>
              <a:rPr lang="en-US" dirty="0"/>
              <a:t>Avoid unnecessary repetition</a:t>
            </a:r>
          </a:p>
          <a:p>
            <a:r>
              <a:rPr lang="en-US" dirty="0"/>
              <a:t>Avoid crimes of the thesaurus </a:t>
            </a:r>
          </a:p>
          <a:p>
            <a:r>
              <a:rPr lang="en-US" dirty="0"/>
              <a:t>Make every word count</a:t>
            </a:r>
          </a:p>
          <a:p>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Powerful words</a:t>
            </a:r>
          </a:p>
        </p:txBody>
      </p:sp>
      <p:sp>
        <p:nvSpPr>
          <p:cNvPr id="3" name="Content Placeholder 2"/>
          <p:cNvSpPr>
            <a:spLocks noGrp="1"/>
          </p:cNvSpPr>
          <p:nvPr>
            <p:ph idx="1"/>
          </p:nvPr>
        </p:nvSpPr>
        <p:spPr/>
        <p:txBody>
          <a:bodyPr/>
          <a:lstStyle/>
          <a:p>
            <a:r>
              <a:rPr lang="en-US" dirty="0"/>
              <a:t>During my early childhood, I lived in Oaxaca, Mexico with my parents.  While living there I learned the true meaning of poverty. It is living in a shack made of sticks and boards with dirt floors next to a field littered with trash and the bodies of dead dogs.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401762"/>
          </a:xfrm>
        </p:spPr>
        <p:txBody>
          <a:bodyPr/>
          <a:lstStyle/>
          <a:p>
            <a:r>
              <a:rPr lang="en-US" dirty="0"/>
              <a:t>Just say it!</a:t>
            </a:r>
          </a:p>
        </p:txBody>
      </p:sp>
      <p:sp>
        <p:nvSpPr>
          <p:cNvPr id="3" name="Content Placeholder 2"/>
          <p:cNvSpPr>
            <a:spLocks noGrp="1"/>
          </p:cNvSpPr>
          <p:nvPr>
            <p:ph idx="1"/>
          </p:nvPr>
        </p:nvSpPr>
        <p:spPr>
          <a:xfrm>
            <a:off x="684213" y="1676400"/>
            <a:ext cx="8002587" cy="4449763"/>
          </a:xfrm>
        </p:spPr>
        <p:txBody>
          <a:bodyPr>
            <a:normAutofit lnSpcReduction="10000"/>
          </a:bodyPr>
          <a:lstStyle/>
          <a:p>
            <a:pPr>
              <a:buNone/>
            </a:pPr>
            <a:r>
              <a:rPr lang="en-US" dirty="0"/>
              <a:t>Don’t </a:t>
            </a:r>
            <a:r>
              <a:rPr lang="en-US" dirty="0" err="1"/>
              <a:t>overthink</a:t>
            </a:r>
            <a:r>
              <a:rPr lang="en-US" dirty="0"/>
              <a:t>.  Write from the heart.</a:t>
            </a:r>
          </a:p>
          <a:p>
            <a:r>
              <a:rPr lang="en-US" sz="2800" dirty="0"/>
              <a:t>“Yet many of my classmates would make fun of me and even tell me to go back to Mexico. I was so sad during those early days of education, but I proposed myself a new goal, and that was to give all of my effort to my education. Meanwhile, I spend my time studying much harder; as a result, I noticed that I went even further from where my eyes had seen.”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goals, </a:t>
            </a:r>
            <a:br>
              <a:rPr lang="en-US" dirty="0"/>
            </a:br>
            <a:r>
              <a:rPr lang="en-US" dirty="0"/>
              <a:t>Your dreams</a:t>
            </a:r>
          </a:p>
        </p:txBody>
      </p:sp>
      <p:sp>
        <p:nvSpPr>
          <p:cNvPr id="3" name="Content Placeholder 2"/>
          <p:cNvSpPr>
            <a:spLocks noGrp="1"/>
          </p:cNvSpPr>
          <p:nvPr>
            <p:ph idx="1"/>
          </p:nvPr>
        </p:nvSpPr>
        <p:spPr/>
        <p:txBody>
          <a:bodyPr/>
          <a:lstStyle/>
          <a:p>
            <a:r>
              <a:rPr lang="en-US" dirty="0"/>
              <a:t>This may be the most important part.</a:t>
            </a:r>
          </a:p>
          <a:p>
            <a:r>
              <a:rPr lang="en-US" dirty="0"/>
              <a:t>The readers want to see:</a:t>
            </a:r>
          </a:p>
          <a:p>
            <a:pPr lvl="1">
              <a:buFont typeface="Wingdings" pitchFamily="2" charset="2"/>
              <a:buChar char="ü"/>
            </a:pPr>
            <a:r>
              <a:rPr lang="en-US" dirty="0"/>
              <a:t>That you have a clear set of goals</a:t>
            </a:r>
          </a:p>
          <a:p>
            <a:pPr lvl="1">
              <a:buFont typeface="Wingdings" pitchFamily="2" charset="2"/>
              <a:buChar char="ü"/>
            </a:pPr>
            <a:r>
              <a:rPr lang="en-US" dirty="0"/>
              <a:t>That you are building your future on your present behaviors</a:t>
            </a:r>
          </a:p>
          <a:p>
            <a:pPr lvl="1">
              <a:buFont typeface="Wingdings" pitchFamily="2" charset="2"/>
              <a:buChar char="ü"/>
            </a:pPr>
            <a:r>
              <a:rPr lang="en-US" dirty="0"/>
              <a:t>That you can adapt to challenges and persevere</a:t>
            </a:r>
          </a:p>
          <a:p>
            <a:pPr lvl="1">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on the Present</a:t>
            </a:r>
          </a:p>
        </p:txBody>
      </p:sp>
      <p:sp>
        <p:nvSpPr>
          <p:cNvPr id="3" name="Content Placeholder 2"/>
          <p:cNvSpPr>
            <a:spLocks noGrp="1"/>
          </p:cNvSpPr>
          <p:nvPr>
            <p:ph idx="1"/>
          </p:nvPr>
        </p:nvSpPr>
        <p:spPr/>
        <p:txBody>
          <a:bodyPr/>
          <a:lstStyle/>
          <a:p>
            <a:r>
              <a:rPr lang="en-US" sz="2400" dirty="0"/>
              <a:t> I fight for the rights of students who are now not able fund a higher education due to the law that passed this year, regarding undocumented students here in Arizona to pay out of state tuition for college, making it impossible for a higher education on students with low income families.  I have recently worked with a group of students in Metro Tech High School to win a grant to inform others of the DREAM Act, an act that will help undocumented students have a chance to pursue a higher education.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the Future</a:t>
            </a:r>
          </a:p>
        </p:txBody>
      </p:sp>
      <p:sp>
        <p:nvSpPr>
          <p:cNvPr id="3" name="Content Placeholder 2"/>
          <p:cNvSpPr>
            <a:spLocks noGrp="1"/>
          </p:cNvSpPr>
          <p:nvPr>
            <p:ph idx="1"/>
          </p:nvPr>
        </p:nvSpPr>
        <p:spPr>
          <a:xfrm>
            <a:off x="762000" y="1752600"/>
            <a:ext cx="8002587" cy="3849688"/>
          </a:xfrm>
        </p:spPr>
        <p:txBody>
          <a:bodyPr>
            <a:normAutofit fontScale="92500"/>
          </a:bodyPr>
          <a:lstStyle/>
          <a:p>
            <a:r>
              <a:rPr lang="en-US" sz="2400" dirty="0"/>
              <a:t>I have been accepted to Arizona State University and plan to major is in Concrete Industry Management, not only because of personal interest, but because it will give me an opportunity to help others.  By working in such a field, I will be able to network with major companies that can assist me in building homes for people in need.  I also plan to open a center where Hispanic families who wish to learn English can come and learn how to speak and write the United States native language, in a manner where they are able to communicate with others.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477962"/>
          </a:xfrm>
        </p:spPr>
        <p:txBody>
          <a:bodyPr/>
          <a:lstStyle/>
          <a:p>
            <a:r>
              <a:rPr lang="en-US" dirty="0"/>
              <a:t>Big Dreams</a:t>
            </a:r>
          </a:p>
        </p:txBody>
      </p:sp>
      <p:sp>
        <p:nvSpPr>
          <p:cNvPr id="3" name="Content Placeholder 2"/>
          <p:cNvSpPr>
            <a:spLocks noGrp="1"/>
          </p:cNvSpPr>
          <p:nvPr>
            <p:ph idx="1"/>
          </p:nvPr>
        </p:nvSpPr>
        <p:spPr>
          <a:xfrm>
            <a:off x="684213" y="1524000"/>
            <a:ext cx="8002587" cy="4602163"/>
          </a:xfrm>
        </p:spPr>
        <p:txBody>
          <a:bodyPr>
            <a:normAutofit lnSpcReduction="10000"/>
          </a:bodyPr>
          <a:lstStyle/>
          <a:p>
            <a:r>
              <a:rPr lang="en-US" dirty="0"/>
              <a:t>Make yours come alive:</a:t>
            </a:r>
          </a:p>
          <a:p>
            <a:r>
              <a:rPr lang="en-US" sz="2200" dirty="0"/>
              <a:t>“My goal is to one day become an Accountant and in order to obtain such goal I must attend college and university. Unfortunately, I am a low-income person where my parents can not afford my educational career. Therefore, I lift up my hand to ask for help, I have my goals set.  I just need the financial support. Because I know that I will not let my helper down I will keep trying until I get what I want. I also know where I am heading and I also know how to take advantage of all the career opportunities. Many laws have been approved by Congress so students like me don’t get to receive scholarships; however, I have a light of hope.”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630362"/>
          </a:xfrm>
        </p:spPr>
        <p:txBody>
          <a:bodyPr/>
          <a:lstStyle/>
          <a:p>
            <a:r>
              <a:rPr lang="en-US" dirty="0"/>
              <a:t>What’s it about?</a:t>
            </a:r>
          </a:p>
        </p:txBody>
      </p:sp>
      <p:sp>
        <p:nvSpPr>
          <p:cNvPr id="3" name="Content Placeholder 2"/>
          <p:cNvSpPr>
            <a:spLocks noGrp="1"/>
          </p:cNvSpPr>
          <p:nvPr>
            <p:ph idx="1"/>
          </p:nvPr>
        </p:nvSpPr>
        <p:spPr>
          <a:xfrm>
            <a:off x="684213" y="2133600"/>
            <a:ext cx="8002587" cy="3992563"/>
          </a:xfrm>
        </p:spPr>
        <p:txBody>
          <a:bodyPr/>
          <a:lstStyle/>
          <a:p>
            <a:r>
              <a:rPr lang="en-US" dirty="0"/>
              <a:t>It’s always all about you!</a:t>
            </a:r>
          </a:p>
          <a:p>
            <a:r>
              <a:rPr lang="en-US" dirty="0"/>
              <a:t>So make your experiences work for you.</a:t>
            </a:r>
          </a:p>
          <a:p>
            <a:r>
              <a:rPr lang="en-US" dirty="0"/>
              <a:t>Make your story memorable.</a:t>
            </a:r>
          </a:p>
          <a:p>
            <a:r>
              <a:rPr lang="en-US" dirty="0"/>
              <a:t>Make it come alive to that anonymous reader.</a:t>
            </a:r>
          </a:p>
          <a:p>
            <a:r>
              <a:rPr lang="en-US" dirty="0"/>
              <a:t>Let him see your past, present, and future.</a:t>
            </a:r>
          </a:p>
          <a:p>
            <a:pPr>
              <a:buNone/>
            </a:pPr>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Concluding</a:t>
            </a:r>
          </a:p>
        </p:txBody>
      </p:sp>
      <p:sp>
        <p:nvSpPr>
          <p:cNvPr id="3" name="Content Placeholder 2"/>
          <p:cNvSpPr>
            <a:spLocks noGrp="1"/>
          </p:cNvSpPr>
          <p:nvPr>
            <p:ph idx="1"/>
          </p:nvPr>
        </p:nvSpPr>
        <p:spPr/>
        <p:txBody>
          <a:bodyPr/>
          <a:lstStyle/>
          <a:p>
            <a:r>
              <a:rPr lang="en-US" dirty="0"/>
              <a:t>Conclusions in a personal statement should be, of course, intensely personal.</a:t>
            </a:r>
          </a:p>
          <a:p>
            <a:r>
              <a:rPr lang="en-US" dirty="0"/>
              <a:t>They should leave the reader thinking about you.</a:t>
            </a:r>
          </a:p>
          <a:p>
            <a:r>
              <a:rPr lang="en-US" dirty="0"/>
              <a:t>They are your last chance to impress.</a:t>
            </a:r>
          </a:p>
          <a:p>
            <a:r>
              <a:rPr lang="en-US" dirty="0"/>
              <a:t>Finish with a bang!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554162"/>
          </a:xfrm>
        </p:spPr>
        <p:txBody>
          <a:bodyPr/>
          <a:lstStyle/>
          <a:p>
            <a:r>
              <a:rPr lang="en-US" dirty="0"/>
              <a:t>Extending on the Lead</a:t>
            </a:r>
          </a:p>
        </p:txBody>
      </p:sp>
      <p:sp>
        <p:nvSpPr>
          <p:cNvPr id="3" name="Content Placeholder 2"/>
          <p:cNvSpPr>
            <a:spLocks noGrp="1"/>
          </p:cNvSpPr>
          <p:nvPr>
            <p:ph idx="1"/>
          </p:nvPr>
        </p:nvSpPr>
        <p:spPr>
          <a:xfrm>
            <a:off x="684213" y="1828800"/>
            <a:ext cx="8002587" cy="4648200"/>
          </a:xfrm>
        </p:spPr>
        <p:txBody>
          <a:bodyPr>
            <a:normAutofit fontScale="92500"/>
          </a:bodyPr>
          <a:lstStyle/>
          <a:p>
            <a:pPr>
              <a:buNone/>
            </a:pPr>
            <a:r>
              <a:rPr lang="en-US" sz="2400" b="0" dirty="0"/>
              <a:t>In addition, Martin L. King also said, “I submit to you that if a man hasn’t discovered something he will die for, he isn’t fit to live.”  Perhaps Martin L. King also meant to say that challenges will never go away, but keep in mind that without the obstacles, there wouldn’t be anything to fight for in this life. Martin L. King fought to end segregation against African Americans and it was a fight with no violence. Likewise, I fight for my education and career goals.  I treat this country as my home and I would like to be treated as a good example in the eyes of society. Becoming an outstanding and high-performing student is not easy but this nation has inspired me to be what I am now.</a:t>
            </a:r>
          </a:p>
          <a:p>
            <a:pPr>
              <a:buNone/>
            </a:pP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Conclude with your big dream</a:t>
            </a:r>
          </a:p>
        </p:txBody>
      </p:sp>
      <p:sp>
        <p:nvSpPr>
          <p:cNvPr id="3" name="Content Placeholder 2"/>
          <p:cNvSpPr>
            <a:spLocks noGrp="1"/>
          </p:cNvSpPr>
          <p:nvPr>
            <p:ph idx="1"/>
          </p:nvPr>
        </p:nvSpPr>
        <p:spPr/>
        <p:txBody>
          <a:bodyPr/>
          <a:lstStyle/>
          <a:p>
            <a:pPr>
              <a:buNone/>
            </a:pPr>
            <a:r>
              <a:rPr lang="en-US" sz="2400" dirty="0"/>
              <a:t>.  I hope that one day I will be able to build a structure that will be remembered by everyone.  A building that I can go back to and proudly tell my grandchildren that I built that.  With the skills that I am learning in school I hope to one day own my construction company.  With my bilingual skills I will be able to communicate with my workers and with contractors who want me to do their building.  Math and Science are really important in this triad and I know that with the education I am receiving at school that my dream can come true.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477962"/>
          </a:xfrm>
        </p:spPr>
        <p:txBody>
          <a:bodyPr/>
          <a:lstStyle/>
          <a:p>
            <a:r>
              <a:rPr lang="en-US" dirty="0"/>
              <a:t>Connect to the main idea</a:t>
            </a:r>
          </a:p>
        </p:txBody>
      </p:sp>
      <p:sp>
        <p:nvSpPr>
          <p:cNvPr id="3" name="Content Placeholder 2"/>
          <p:cNvSpPr>
            <a:spLocks noGrp="1"/>
          </p:cNvSpPr>
          <p:nvPr>
            <p:ph idx="1"/>
          </p:nvPr>
        </p:nvSpPr>
        <p:spPr>
          <a:xfrm>
            <a:off x="684213" y="1752600"/>
            <a:ext cx="8002587" cy="4373563"/>
          </a:xfrm>
        </p:spPr>
        <p:txBody>
          <a:bodyPr>
            <a:normAutofit lnSpcReduction="10000"/>
          </a:bodyPr>
          <a:lstStyle/>
          <a:p>
            <a:pPr>
              <a:buNone/>
            </a:pPr>
            <a:r>
              <a:rPr lang="en-US" sz="2400" dirty="0"/>
              <a:t>My brother’s talents have given me reasonable envy because I have always had to work harder than he did.   So far, I have succeeded in achieving higher marks in nearly every class that my brother and I have taken.   Looking back, perseverance and hard work has taken me far, but I will never stop in hopes of achieving the ambitions I have made and have yet to formulate.   No matter what gets in my way, I will face it head-on like a rampaging bull.   Whether it is in the pool, academic performance, or an everyday occurrence, I put myself into it 100 percent.</a:t>
            </a:r>
          </a:p>
          <a:p>
            <a:pPr>
              <a:buNone/>
            </a:pP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Tips</a:t>
            </a:r>
          </a:p>
        </p:txBody>
      </p:sp>
      <p:sp>
        <p:nvSpPr>
          <p:cNvPr id="3" name="Content Placeholder 2"/>
          <p:cNvSpPr>
            <a:spLocks noGrp="1"/>
          </p:cNvSpPr>
          <p:nvPr>
            <p:ph idx="1"/>
          </p:nvPr>
        </p:nvSpPr>
        <p:spPr/>
        <p:txBody>
          <a:bodyPr/>
          <a:lstStyle/>
          <a:p>
            <a:r>
              <a:rPr lang="en-US" dirty="0"/>
              <a:t>Write a draft (or 2 or 3) of each section.</a:t>
            </a:r>
          </a:p>
          <a:p>
            <a:r>
              <a:rPr lang="en-US" dirty="0"/>
              <a:t>Revise and edit each before combining the sections</a:t>
            </a:r>
          </a:p>
          <a:p>
            <a:r>
              <a:rPr lang="en-US" dirty="0"/>
              <a:t>Read it aloud to others</a:t>
            </a:r>
          </a:p>
          <a:p>
            <a:r>
              <a:rPr lang="en-US" dirty="0"/>
              <a:t>Make  it perfect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can’t say it enough!</a:t>
            </a:r>
          </a:p>
        </p:txBody>
      </p:sp>
      <p:sp>
        <p:nvSpPr>
          <p:cNvPr id="3" name="Content Placeholder 2"/>
          <p:cNvSpPr>
            <a:spLocks noGrp="1"/>
          </p:cNvSpPr>
          <p:nvPr>
            <p:ph idx="1"/>
          </p:nvPr>
        </p:nvSpPr>
        <p:spPr/>
        <p:txBody>
          <a:bodyPr/>
          <a:lstStyle/>
          <a:p>
            <a:r>
              <a:rPr lang="en-US" sz="2800" dirty="0"/>
              <a:t>No matter what the prompt is, it’s all about you.</a:t>
            </a:r>
          </a:p>
          <a:p>
            <a:r>
              <a:rPr lang="en-US" sz="2800" dirty="0"/>
              <a:t>Revise, revise, revise</a:t>
            </a:r>
          </a:p>
          <a:p>
            <a:r>
              <a:rPr lang="en-US" sz="2800" dirty="0"/>
              <a:t>Edit, Edit, Edit, Proofread.  Make it perfect.</a:t>
            </a:r>
          </a:p>
          <a:p>
            <a:r>
              <a:rPr lang="en-US" sz="2800" dirty="0"/>
              <a:t>Always look to the promise of the future, whatever your past is.</a:t>
            </a:r>
          </a:p>
          <a:p>
            <a:r>
              <a:rPr lang="en-US" sz="2800" dirty="0"/>
              <a:t>Never come across as “poor little me.”</a:t>
            </a:r>
          </a:p>
          <a:p>
            <a:endParaRPr lang="en-US" sz="2800" dirty="0"/>
          </a:p>
          <a:p>
            <a:pPr>
              <a:buNone/>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 Need Two Types of Essays </a:t>
            </a:r>
          </a:p>
        </p:txBody>
      </p:sp>
      <p:sp>
        <p:nvSpPr>
          <p:cNvPr id="3" name="Content Placeholder 2"/>
          <p:cNvSpPr>
            <a:spLocks noGrp="1"/>
          </p:cNvSpPr>
          <p:nvPr>
            <p:ph sz="half" idx="1"/>
          </p:nvPr>
        </p:nvSpPr>
        <p:spPr/>
        <p:txBody>
          <a:bodyPr/>
          <a:lstStyle/>
          <a:p>
            <a:r>
              <a:rPr lang="en-US" dirty="0"/>
              <a:t>A general personal statement about your background and your goals.</a:t>
            </a:r>
          </a:p>
          <a:p>
            <a:endParaRPr lang="en-US" dirty="0"/>
          </a:p>
        </p:txBody>
      </p:sp>
      <p:sp>
        <p:nvSpPr>
          <p:cNvPr id="4" name="Content Placeholder 3"/>
          <p:cNvSpPr>
            <a:spLocks noGrp="1"/>
          </p:cNvSpPr>
          <p:nvPr>
            <p:ph sz="half" idx="2"/>
          </p:nvPr>
        </p:nvSpPr>
        <p:spPr/>
        <p:txBody>
          <a:bodyPr/>
          <a:lstStyle/>
          <a:p>
            <a:r>
              <a:rPr lang="en-US" dirty="0"/>
              <a:t>An essay about a topic that is important or interesting to you-- your inspirations, your greatest value, your consuming interest.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Personal Statement</a:t>
            </a:r>
          </a:p>
        </p:txBody>
      </p:sp>
      <p:sp>
        <p:nvSpPr>
          <p:cNvPr id="3" name="Content Placeholder 2"/>
          <p:cNvSpPr>
            <a:spLocks noGrp="1"/>
          </p:cNvSpPr>
          <p:nvPr>
            <p:ph idx="1"/>
          </p:nvPr>
        </p:nvSpPr>
        <p:spPr/>
        <p:txBody>
          <a:bodyPr/>
          <a:lstStyle/>
          <a:p>
            <a:pPr>
              <a:buNone/>
            </a:pPr>
            <a:r>
              <a:rPr lang="en-US" dirty="0"/>
              <a:t>This encompasses past, present, &amp; future.</a:t>
            </a:r>
          </a:p>
          <a:p>
            <a:r>
              <a:rPr lang="en-US" dirty="0"/>
              <a:t>Background, which has made you</a:t>
            </a:r>
          </a:p>
          <a:p>
            <a:r>
              <a:rPr lang="en-US" dirty="0"/>
              <a:t>Who you are now, leading to</a:t>
            </a:r>
          </a:p>
          <a:p>
            <a:r>
              <a:rPr lang="en-US" dirty="0"/>
              <a:t>Who and what you hope to become</a:t>
            </a:r>
          </a:p>
          <a:p>
            <a:pPr>
              <a:buNone/>
            </a:pP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Readers want to know</a:t>
            </a:r>
          </a:p>
        </p:txBody>
      </p:sp>
      <p:sp>
        <p:nvSpPr>
          <p:cNvPr id="3" name="Content Placeholder 2"/>
          <p:cNvSpPr>
            <a:spLocks noGrp="1"/>
          </p:cNvSpPr>
          <p:nvPr>
            <p:ph idx="1"/>
          </p:nvPr>
        </p:nvSpPr>
        <p:spPr>
          <a:xfrm>
            <a:off x="684213" y="1981200"/>
            <a:ext cx="8002587" cy="4144963"/>
          </a:xfrm>
        </p:spPr>
        <p:txBody>
          <a:bodyPr/>
          <a:lstStyle/>
          <a:p>
            <a:r>
              <a:rPr lang="en-US" dirty="0"/>
              <a:t>That you are resilient, i.e. you can face difficulty and overcome obstacles to success</a:t>
            </a:r>
          </a:p>
          <a:p>
            <a:r>
              <a:rPr lang="en-US" dirty="0"/>
              <a:t>That you are able to adapt to new environments and challenges</a:t>
            </a:r>
          </a:p>
          <a:p>
            <a:r>
              <a:rPr lang="en-US" dirty="0"/>
              <a:t>That you are disciplined, yet curious</a:t>
            </a:r>
          </a:p>
          <a:p>
            <a:r>
              <a:rPr lang="en-US" dirty="0"/>
              <a:t>That you want to give back in some way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Organizing</a:t>
            </a:r>
          </a:p>
        </p:txBody>
      </p:sp>
      <p:sp>
        <p:nvSpPr>
          <p:cNvPr id="3" name="Content Placeholder 2"/>
          <p:cNvSpPr>
            <a:spLocks noGrp="1"/>
          </p:cNvSpPr>
          <p:nvPr>
            <p:ph idx="1"/>
          </p:nvPr>
        </p:nvSpPr>
        <p:spPr/>
        <p:txBody>
          <a:bodyPr/>
          <a:lstStyle/>
          <a:p>
            <a:r>
              <a:rPr lang="en-US" dirty="0"/>
              <a:t>Background 				40%	</a:t>
            </a:r>
          </a:p>
          <a:p>
            <a:r>
              <a:rPr lang="en-US" dirty="0"/>
              <a:t>You right now: </a:t>
            </a:r>
          </a:p>
          <a:p>
            <a:pPr>
              <a:buNone/>
            </a:pPr>
            <a:r>
              <a:rPr lang="en-US" dirty="0"/>
              <a:t>	school, grades, awards, etc.	20%</a:t>
            </a:r>
          </a:p>
          <a:p>
            <a:r>
              <a:rPr lang="en-US" dirty="0"/>
              <a:t>The future: goals, dreams, </a:t>
            </a:r>
          </a:p>
          <a:p>
            <a:pPr>
              <a:buNone/>
            </a:pPr>
            <a:r>
              <a:rPr lang="en-US" dirty="0"/>
              <a:t>	plans, etc.					40%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Steps</a:t>
            </a:r>
          </a:p>
        </p:txBody>
      </p:sp>
      <p:sp>
        <p:nvSpPr>
          <p:cNvPr id="3" name="Content Placeholder 2"/>
          <p:cNvSpPr>
            <a:spLocks noGrp="1"/>
          </p:cNvSpPr>
          <p:nvPr>
            <p:ph idx="1"/>
          </p:nvPr>
        </p:nvSpPr>
        <p:spPr/>
        <p:txBody>
          <a:bodyPr/>
          <a:lstStyle/>
          <a:p>
            <a:pPr>
              <a:buNone/>
            </a:pPr>
            <a:r>
              <a:rPr lang="en-US" i="1" dirty="0"/>
              <a:t>Write a compelling beginning</a:t>
            </a:r>
          </a:p>
          <a:p>
            <a:r>
              <a:rPr lang="en-US" dirty="0"/>
              <a:t>Use a powerful quotation that means something to you</a:t>
            </a:r>
          </a:p>
          <a:p>
            <a:r>
              <a:rPr lang="en-US" dirty="0"/>
              <a:t>Or reflect on a difficulty you face or an idea you find interesting</a:t>
            </a:r>
          </a:p>
          <a:p>
            <a:r>
              <a:rPr lang="en-US" dirty="0"/>
              <a:t>Or describe a person, an experience or an incident that is important to you</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401762"/>
          </a:xfrm>
        </p:spPr>
        <p:txBody>
          <a:bodyPr/>
          <a:lstStyle/>
          <a:p>
            <a:r>
              <a:rPr lang="en-US" dirty="0"/>
              <a:t>A Quotation</a:t>
            </a:r>
          </a:p>
        </p:txBody>
      </p:sp>
      <p:sp>
        <p:nvSpPr>
          <p:cNvPr id="3" name="Content Placeholder 2"/>
          <p:cNvSpPr>
            <a:spLocks noGrp="1"/>
          </p:cNvSpPr>
          <p:nvPr>
            <p:ph idx="1"/>
          </p:nvPr>
        </p:nvSpPr>
        <p:spPr>
          <a:xfrm>
            <a:off x="684213" y="1951037"/>
            <a:ext cx="8002587" cy="4221163"/>
          </a:xfrm>
        </p:spPr>
        <p:txBody>
          <a:bodyPr/>
          <a:lstStyle/>
          <a:p>
            <a:r>
              <a:rPr lang="en-US" sz="2400" dirty="0"/>
              <a:t>Martin Luther King Jr. once said “The ultimate measure of a man is not where he stands in moments of comfort and inconvenience, but where he stands at time of challenge and controversy.”  When I was a little kid, I always thought that life was going to be easy; however, my impression was different as the time passed. I have faced many obstacles and challenges since I started my education. But every time they appeared in front of me, I would do my best to break them and not be afraid of them.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Challenge</a:t>
            </a:r>
          </a:p>
        </p:txBody>
      </p:sp>
      <p:sp>
        <p:nvSpPr>
          <p:cNvPr id="3" name="Content Placeholder 2"/>
          <p:cNvSpPr>
            <a:spLocks noGrp="1"/>
          </p:cNvSpPr>
          <p:nvPr>
            <p:ph idx="1"/>
          </p:nvPr>
        </p:nvSpPr>
        <p:spPr/>
        <p:txBody>
          <a:bodyPr/>
          <a:lstStyle/>
          <a:p>
            <a:r>
              <a:rPr lang="en-US" sz="2400" dirty="0"/>
              <a:t>Growing up, I have ever walked in the shadow of my older brother.   I am a quality swimmer, but my brother had always been better.   Because of this, I have always had to work my hardest to achieve what came naturally to my brother.   Even in school, it seemed that he performed better than I did.   With his natural talents shining through at every turn, I decided to push myself to give my best and surpass him.</a:t>
            </a:r>
          </a:p>
          <a:p>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4" ma:contentTypeDescription="Create a new document." ma:contentTypeScope="" ma:versionID="e4b7918f6d70a6bbd3ae09fdaae93119"/>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C9F232F-773B-45C4-8E25-943E5ADFB53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CE6E114-C6C5-4900-B505-D4D4F3E109C7}">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88938D52-AE97-4249-BB12-349A6980F6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576</TotalTime>
  <Words>1826</Words>
  <Application>Microsoft Office PowerPoint</Application>
  <PresentationFormat>On-screen Show (4:3)</PresentationFormat>
  <Paragraphs>95</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Century Gothic</vt:lpstr>
      <vt:lpstr>Verdana</vt:lpstr>
      <vt:lpstr>Wingdings</vt:lpstr>
      <vt:lpstr>Wingdings 2</vt:lpstr>
      <vt:lpstr>Verve</vt:lpstr>
      <vt:lpstr>Personal Statements</vt:lpstr>
      <vt:lpstr>What’s it about?</vt:lpstr>
      <vt:lpstr>You Need Two Types of Essays </vt:lpstr>
      <vt:lpstr>General Personal Statement</vt:lpstr>
      <vt:lpstr>Readers want to know</vt:lpstr>
      <vt:lpstr>Organizing</vt:lpstr>
      <vt:lpstr>First Steps</vt:lpstr>
      <vt:lpstr>A Quotation</vt:lpstr>
      <vt:lpstr>A Challenge</vt:lpstr>
      <vt:lpstr>A Reflection</vt:lpstr>
      <vt:lpstr>Idea or Inspiration</vt:lpstr>
      <vt:lpstr>Organize</vt:lpstr>
      <vt:lpstr>Choosing Details</vt:lpstr>
      <vt:lpstr>Powerful words</vt:lpstr>
      <vt:lpstr>Just say it!</vt:lpstr>
      <vt:lpstr>Your goals,  Your dreams</vt:lpstr>
      <vt:lpstr>Building on the Present</vt:lpstr>
      <vt:lpstr>For the Future</vt:lpstr>
      <vt:lpstr>Big Dreams</vt:lpstr>
      <vt:lpstr>Concluding</vt:lpstr>
      <vt:lpstr>Extending on the Lead</vt:lpstr>
      <vt:lpstr>Conclude with your big dream</vt:lpstr>
      <vt:lpstr>Connect to the main idea</vt:lpstr>
      <vt:lpstr>Writing Tips</vt:lpstr>
      <vt:lpstr>We can’t say it enough!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Statements</dc:title>
  <dc:creator>Liz</dc:creator>
  <cp:lastModifiedBy>Jenkins, Sandra</cp:lastModifiedBy>
  <cp:revision>41</cp:revision>
  <dcterms:created xsi:type="dcterms:W3CDTF">2011-04-21T03:41:52Z</dcterms:created>
  <dcterms:modified xsi:type="dcterms:W3CDTF">2020-03-24T06:52:56Z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TC300010699990</vt:lpwstr>
  </property>
</Properties>
</file>