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8" r:id="rId7"/>
    <p:sldId id="273" r:id="rId8"/>
    <p:sldId id="274" r:id="rId9"/>
    <p:sldId id="270" r:id="rId10"/>
    <p:sldId id="275" r:id="rId11"/>
    <p:sldId id="276" r:id="rId12"/>
    <p:sldId id="264" r:id="rId13"/>
    <p:sldId id="277" r:id="rId14"/>
    <p:sldId id="265" r:id="rId15"/>
    <p:sldId id="266" r:id="rId16"/>
    <p:sldId id="26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77A0EC6-0F76-44A9-965F-A0E8087FA368}" type="datetimeFigureOut">
              <a:rPr lang="en-US" smtClean="0"/>
              <a:t>7/26/2022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DA01985-9C18-473B-B877-2E20FCA9F66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95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77A0EC6-0F76-44A9-965F-A0E8087FA368}"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01985-9C18-473B-B877-2E20FCA9F664}" type="slidenum">
              <a:rPr lang="en-US" smtClean="0"/>
              <a:t>‹#›</a:t>
            </a:fld>
            <a:endParaRPr lang="en-US"/>
          </a:p>
        </p:txBody>
      </p:sp>
    </p:spTree>
    <p:extLst>
      <p:ext uri="{BB962C8B-B14F-4D97-AF65-F5344CB8AC3E}">
        <p14:creationId xmlns:p14="http://schemas.microsoft.com/office/powerpoint/2010/main" val="106240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7A0EC6-0F76-44A9-965F-A0E8087FA368}"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1985-9C18-473B-B877-2E20FCA9F66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85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7A0EC6-0F76-44A9-965F-A0E8087FA368}"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1985-9C18-473B-B877-2E20FCA9F66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37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7A0EC6-0F76-44A9-965F-A0E8087FA368}"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1985-9C18-473B-B877-2E20FCA9F664}" type="slidenum">
              <a:rPr lang="en-US" smtClean="0"/>
              <a:t>‹#›</a:t>
            </a:fld>
            <a:endParaRPr lang="en-US"/>
          </a:p>
        </p:txBody>
      </p:sp>
    </p:spTree>
    <p:extLst>
      <p:ext uri="{BB962C8B-B14F-4D97-AF65-F5344CB8AC3E}">
        <p14:creationId xmlns:p14="http://schemas.microsoft.com/office/powerpoint/2010/main" val="1428383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7A0EC6-0F76-44A9-965F-A0E8087FA368}"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1985-9C18-473B-B877-2E20FCA9F66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28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7A0EC6-0F76-44A9-965F-A0E8087FA368}"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1985-9C18-473B-B877-2E20FCA9F66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33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A0EC6-0F76-44A9-965F-A0E8087FA368}"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1985-9C18-473B-B877-2E20FCA9F66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879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A0EC6-0F76-44A9-965F-A0E8087FA368}"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1985-9C18-473B-B877-2E20FCA9F66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56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A0EC6-0F76-44A9-965F-A0E8087FA368}"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1985-9C18-473B-B877-2E20FCA9F664}" type="slidenum">
              <a:rPr lang="en-US" smtClean="0"/>
              <a:t>‹#›</a:t>
            </a:fld>
            <a:endParaRPr lang="en-US"/>
          </a:p>
        </p:txBody>
      </p:sp>
    </p:spTree>
    <p:extLst>
      <p:ext uri="{BB962C8B-B14F-4D97-AF65-F5344CB8AC3E}">
        <p14:creationId xmlns:p14="http://schemas.microsoft.com/office/powerpoint/2010/main" val="166458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7A0EC6-0F76-44A9-965F-A0E8087FA368}"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1985-9C18-473B-B877-2E20FCA9F66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537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7A0EC6-0F76-44A9-965F-A0E8087FA368}"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01985-9C18-473B-B877-2E20FCA9F664}" type="slidenum">
              <a:rPr lang="en-US" smtClean="0"/>
              <a:t>‹#›</a:t>
            </a:fld>
            <a:endParaRPr lang="en-US"/>
          </a:p>
        </p:txBody>
      </p:sp>
    </p:spTree>
    <p:extLst>
      <p:ext uri="{BB962C8B-B14F-4D97-AF65-F5344CB8AC3E}">
        <p14:creationId xmlns:p14="http://schemas.microsoft.com/office/powerpoint/2010/main" val="414765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7A0EC6-0F76-44A9-965F-A0E8087FA368}" type="datetimeFigureOut">
              <a:rPr lang="en-US" smtClean="0"/>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01985-9C18-473B-B877-2E20FCA9F66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43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7A0EC6-0F76-44A9-965F-A0E8087FA368}" type="datetimeFigureOut">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01985-9C18-473B-B877-2E20FCA9F66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290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A0EC6-0F76-44A9-965F-A0E8087FA368}" type="datetimeFigureOut">
              <a:rPr lang="en-US" smtClean="0"/>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01985-9C18-473B-B877-2E20FCA9F664}" type="slidenum">
              <a:rPr lang="en-US" smtClean="0"/>
              <a:t>‹#›</a:t>
            </a:fld>
            <a:endParaRPr lang="en-US"/>
          </a:p>
        </p:txBody>
      </p:sp>
    </p:spTree>
    <p:extLst>
      <p:ext uri="{BB962C8B-B14F-4D97-AF65-F5344CB8AC3E}">
        <p14:creationId xmlns:p14="http://schemas.microsoft.com/office/powerpoint/2010/main" val="245385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77A0EC6-0F76-44A9-965F-A0E8087FA368}"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01985-9C18-473B-B877-2E20FCA9F66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99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77A0EC6-0F76-44A9-965F-A0E8087FA368}"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01985-9C18-473B-B877-2E20FCA9F664}" type="slidenum">
              <a:rPr lang="en-US" smtClean="0"/>
              <a:t>‹#›</a:t>
            </a:fld>
            <a:endParaRPr lang="en-US"/>
          </a:p>
        </p:txBody>
      </p:sp>
    </p:spTree>
    <p:extLst>
      <p:ext uri="{BB962C8B-B14F-4D97-AF65-F5344CB8AC3E}">
        <p14:creationId xmlns:p14="http://schemas.microsoft.com/office/powerpoint/2010/main" val="321217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7A0EC6-0F76-44A9-965F-A0E8087FA368}" type="datetimeFigureOut">
              <a:rPr lang="en-US" smtClean="0"/>
              <a:t>7/26/2022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A01985-9C18-473B-B877-2E20FCA9F664}" type="slidenum">
              <a:rPr lang="en-US" smtClean="0"/>
              <a:t>‹#›</a:t>
            </a:fld>
            <a:endParaRPr lang="en-US"/>
          </a:p>
        </p:txBody>
      </p:sp>
    </p:spTree>
    <p:extLst>
      <p:ext uri="{BB962C8B-B14F-4D97-AF65-F5344CB8AC3E}">
        <p14:creationId xmlns:p14="http://schemas.microsoft.com/office/powerpoint/2010/main" val="190217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8euL7Z8FVL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rackac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hyperlink" Target="http://www.act.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 Review</a:t>
            </a:r>
          </a:p>
        </p:txBody>
      </p:sp>
      <p:sp>
        <p:nvSpPr>
          <p:cNvPr id="3" name="Subtitle 2"/>
          <p:cNvSpPr>
            <a:spLocks noGrp="1"/>
          </p:cNvSpPr>
          <p:nvPr>
            <p:ph type="subTitle" idx="1"/>
          </p:nvPr>
        </p:nvSpPr>
        <p:spPr/>
        <p:txBody>
          <a:bodyPr/>
          <a:lstStyle/>
          <a:p>
            <a:r>
              <a:rPr lang="en-US" dirty="0"/>
              <a:t>2022-23</a:t>
            </a:r>
          </a:p>
        </p:txBody>
      </p:sp>
    </p:spTree>
    <p:extLst>
      <p:ext uri="{BB962C8B-B14F-4D97-AF65-F5344CB8AC3E}">
        <p14:creationId xmlns:p14="http://schemas.microsoft.com/office/powerpoint/2010/main" val="3136834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Tips/Tricks- Video Clip</a:t>
            </a:r>
          </a:p>
        </p:txBody>
      </p:sp>
      <p:pic>
        <p:nvPicPr>
          <p:cNvPr id="4" name="8euL7Z8FVL4"/>
          <p:cNvPicPr>
            <a:picLocks noGrp="1" noRot="1" noChangeAspect="1"/>
          </p:cNvPicPr>
          <p:nvPr>
            <p:ph idx="1"/>
            <a:videoFile r:link="rId1"/>
          </p:nvPr>
        </p:nvPicPr>
        <p:blipFill>
          <a:blip r:embed="rId3"/>
          <a:stretch>
            <a:fillRect/>
          </a:stretch>
        </p:blipFill>
        <p:spPr>
          <a:xfrm>
            <a:off x="2850444" y="2575379"/>
            <a:ext cx="6491111" cy="3651250"/>
          </a:xfrm>
          <a:prstGeom prst="rect">
            <a:avLst/>
          </a:prstGeom>
        </p:spPr>
      </p:pic>
    </p:spTree>
    <p:extLst>
      <p:ext uri="{BB962C8B-B14F-4D97-AF65-F5344CB8AC3E}">
        <p14:creationId xmlns:p14="http://schemas.microsoft.com/office/powerpoint/2010/main" val="57224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Taking Strategies Overview</a:t>
            </a:r>
          </a:p>
        </p:txBody>
      </p:sp>
      <p:sp>
        <p:nvSpPr>
          <p:cNvPr id="3" name="Content Placeholder 2"/>
          <p:cNvSpPr>
            <a:spLocks noGrp="1"/>
          </p:cNvSpPr>
          <p:nvPr>
            <p:ph idx="1"/>
          </p:nvPr>
        </p:nvSpPr>
        <p:spPr>
          <a:xfrm>
            <a:off x="972457" y="2556931"/>
            <a:ext cx="9924140" cy="3611639"/>
          </a:xfrm>
        </p:spPr>
        <p:txBody>
          <a:bodyPr>
            <a:normAutofit fontScale="92500" lnSpcReduction="10000"/>
          </a:bodyPr>
          <a:lstStyle/>
          <a:p>
            <a:r>
              <a:rPr lang="en-US" dirty="0"/>
              <a:t>Directions- Each student should receive a packet titled “Overview of the ACT”</a:t>
            </a:r>
          </a:p>
          <a:p>
            <a:r>
              <a:rPr lang="en-US" dirty="0"/>
              <a:t>Read Test-Taking Strategies with a partner and underline or highlight any important ideas/phrases from each section. Page 3 &amp; 4 of the packet.</a:t>
            </a:r>
          </a:p>
          <a:p>
            <a:r>
              <a:rPr lang="en-US" dirty="0"/>
              <a:t>Important- ACT English, Reading &amp; Science want the BEST answer. ACT Math wants the RIGHT answer.</a:t>
            </a:r>
          </a:p>
          <a:p>
            <a:r>
              <a:rPr lang="en-US" dirty="0"/>
              <a:t>Discuss whole group-</a:t>
            </a:r>
          </a:p>
          <a:p>
            <a:pPr lvl="1"/>
            <a:r>
              <a:rPr lang="en-US" dirty="0"/>
              <a:t>What were the main strategies covered?</a:t>
            </a:r>
          </a:p>
          <a:p>
            <a:pPr lvl="1"/>
            <a:r>
              <a:rPr lang="en-US" dirty="0"/>
              <a:t>Did anything strike you as odd or surprise you?</a:t>
            </a:r>
          </a:p>
          <a:p>
            <a:pPr lvl="1"/>
            <a:r>
              <a:rPr lang="en-US" dirty="0"/>
              <a:t>Which strategy do you feel you need to work on most in order to be successful?</a:t>
            </a:r>
          </a:p>
        </p:txBody>
      </p:sp>
    </p:spTree>
    <p:extLst>
      <p:ext uri="{BB962C8B-B14F-4D97-AF65-F5344CB8AC3E}">
        <p14:creationId xmlns:p14="http://schemas.microsoft.com/office/powerpoint/2010/main" val="308479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Test Tips and Strategies</a:t>
            </a:r>
          </a:p>
        </p:txBody>
      </p:sp>
      <p:sp>
        <p:nvSpPr>
          <p:cNvPr id="3" name="Content Placeholder 2"/>
          <p:cNvSpPr>
            <a:spLocks noGrp="1"/>
          </p:cNvSpPr>
          <p:nvPr>
            <p:ph idx="1"/>
          </p:nvPr>
        </p:nvSpPr>
        <p:spPr>
          <a:xfrm>
            <a:off x="914400" y="2527904"/>
            <a:ext cx="10274299" cy="3684210"/>
          </a:xfrm>
        </p:spPr>
        <p:txBody>
          <a:bodyPr>
            <a:noAutofit/>
          </a:bodyPr>
          <a:lstStyle/>
          <a:p>
            <a:r>
              <a:rPr lang="en-US" dirty="0"/>
              <a:t>Directions- Look at page 6 in your packet. Read the </a:t>
            </a:r>
            <a:r>
              <a:rPr lang="en-US" b="1" dirty="0"/>
              <a:t>first column </a:t>
            </a:r>
            <a:r>
              <a:rPr lang="en-US" dirty="0"/>
              <a:t>that breaks down each area of the English test. </a:t>
            </a:r>
          </a:p>
          <a:p>
            <a:r>
              <a:rPr lang="en-US" dirty="0"/>
              <a:t>What kinds of questions will there be under the Production of Writing category?</a:t>
            </a:r>
          </a:p>
          <a:p>
            <a:r>
              <a:rPr lang="en-US" dirty="0"/>
              <a:t>What types of questions/topics will you be tested on under the Knowledge of Language category?</a:t>
            </a:r>
          </a:p>
          <a:p>
            <a:r>
              <a:rPr lang="en-US" dirty="0"/>
              <a:t>What kinds of questions will you experience under the Conventions of Standard English category?</a:t>
            </a:r>
          </a:p>
          <a:p>
            <a:r>
              <a:rPr lang="en-US" dirty="0"/>
              <a:t>Which of the three categories will have the most questions?</a:t>
            </a:r>
          </a:p>
        </p:txBody>
      </p:sp>
    </p:spTree>
    <p:extLst>
      <p:ext uri="{BB962C8B-B14F-4D97-AF65-F5344CB8AC3E}">
        <p14:creationId xmlns:p14="http://schemas.microsoft.com/office/powerpoint/2010/main" val="283773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Test Tips and Strategies</a:t>
            </a:r>
          </a:p>
        </p:txBody>
      </p:sp>
      <p:sp>
        <p:nvSpPr>
          <p:cNvPr id="3" name="Content Placeholder 2"/>
          <p:cNvSpPr>
            <a:spLocks noGrp="1"/>
          </p:cNvSpPr>
          <p:nvPr>
            <p:ph idx="1"/>
          </p:nvPr>
        </p:nvSpPr>
        <p:spPr/>
        <p:txBody>
          <a:bodyPr/>
          <a:lstStyle/>
          <a:p>
            <a:r>
              <a:rPr lang="en-US" dirty="0"/>
              <a:t>Directions- Read column two titled “Tips for taking the English Test”</a:t>
            </a:r>
          </a:p>
          <a:p>
            <a:r>
              <a:rPr lang="en-US" dirty="0"/>
              <a:t>Highlight or underline any important information or phrases that stick out to you. </a:t>
            </a:r>
          </a:p>
          <a:p>
            <a:r>
              <a:rPr lang="en-US" dirty="0"/>
              <a:t>Which tip/strategy do you feel will help you to most improve your score?</a:t>
            </a:r>
          </a:p>
          <a:p>
            <a:r>
              <a:rPr lang="en-US" dirty="0"/>
              <a:t>What do you think is most challenging for you on the English test?</a:t>
            </a:r>
          </a:p>
          <a:p>
            <a:r>
              <a:rPr lang="en-US" dirty="0"/>
              <a:t>Remember ACT wants THE BEST answer. Multiple answers could be right.</a:t>
            </a:r>
          </a:p>
        </p:txBody>
      </p:sp>
    </p:spTree>
    <p:extLst>
      <p:ext uri="{BB962C8B-B14F-4D97-AF65-F5344CB8AC3E}">
        <p14:creationId xmlns:p14="http://schemas.microsoft.com/office/powerpoint/2010/main" val="289316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Test Tips and Strategies</a:t>
            </a:r>
          </a:p>
        </p:txBody>
      </p:sp>
      <p:sp>
        <p:nvSpPr>
          <p:cNvPr id="3" name="Content Placeholder 2"/>
          <p:cNvSpPr>
            <a:spLocks noGrp="1"/>
          </p:cNvSpPr>
          <p:nvPr>
            <p:ph idx="1"/>
          </p:nvPr>
        </p:nvSpPr>
        <p:spPr/>
        <p:txBody>
          <a:bodyPr/>
          <a:lstStyle/>
          <a:p>
            <a:r>
              <a:rPr lang="en-US" dirty="0"/>
              <a:t>Directions- Read page seven of the packet. Focus on the first &amp; second column that covers the question types. Highlight/underline important information.</a:t>
            </a:r>
          </a:p>
          <a:p>
            <a:r>
              <a:rPr lang="en-US" dirty="0"/>
              <a:t> What types of questions will you experience most on the math exam? </a:t>
            </a:r>
          </a:p>
          <a:p>
            <a:r>
              <a:rPr lang="en-US" dirty="0"/>
              <a:t>Read the “Tips for Taking the Mathematics Test” section page seven/eight.</a:t>
            </a:r>
          </a:p>
          <a:p>
            <a:r>
              <a:rPr lang="en-US" dirty="0"/>
              <a:t>When should you use your calculator on the math test?</a:t>
            </a:r>
          </a:p>
          <a:p>
            <a:r>
              <a:rPr lang="en-US" dirty="0"/>
              <a:t>What was the most helpful tip that you read under this section?</a:t>
            </a:r>
          </a:p>
        </p:txBody>
      </p:sp>
    </p:spTree>
    <p:extLst>
      <p:ext uri="{BB962C8B-B14F-4D97-AF65-F5344CB8AC3E}">
        <p14:creationId xmlns:p14="http://schemas.microsoft.com/office/powerpoint/2010/main" val="348019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Test Tips and Strategies</a:t>
            </a:r>
          </a:p>
        </p:txBody>
      </p:sp>
      <p:sp>
        <p:nvSpPr>
          <p:cNvPr id="3" name="Content Placeholder 2"/>
          <p:cNvSpPr>
            <a:spLocks noGrp="1"/>
          </p:cNvSpPr>
          <p:nvPr>
            <p:ph idx="1"/>
          </p:nvPr>
        </p:nvSpPr>
        <p:spPr>
          <a:xfrm>
            <a:off x="856343" y="2556932"/>
            <a:ext cx="10566400" cy="3582612"/>
          </a:xfrm>
        </p:spPr>
        <p:txBody>
          <a:bodyPr>
            <a:normAutofit fontScale="92500" lnSpcReduction="10000"/>
          </a:bodyPr>
          <a:lstStyle/>
          <a:p>
            <a:r>
              <a:rPr lang="en-US" dirty="0"/>
              <a:t>Directions- Read page eight that breaks down the reading test and question categories. Be sure to highlight/underline any important information.</a:t>
            </a:r>
          </a:p>
          <a:p>
            <a:r>
              <a:rPr lang="en-US" dirty="0"/>
              <a:t>Of the four categories (fiction/prose, social science, humanities, and natural science) which of the readings will be most engaging/interesting for you?</a:t>
            </a:r>
          </a:p>
          <a:p>
            <a:r>
              <a:rPr lang="en-US" dirty="0"/>
              <a:t>Read tips section under the reading category on page eight.</a:t>
            </a:r>
          </a:p>
          <a:p>
            <a:r>
              <a:rPr lang="en-US" dirty="0"/>
              <a:t>How many tips are there for the reading test? Why so little?</a:t>
            </a:r>
          </a:p>
          <a:p>
            <a:r>
              <a:rPr lang="en-US" dirty="0"/>
              <a:t>Reading test is difficult because the Lexile level of the passages on the reading are very high/college level. They are testing your ability to read quickly &amp; retain information.</a:t>
            </a:r>
          </a:p>
          <a:p>
            <a:r>
              <a:rPr lang="en-US" dirty="0"/>
              <a:t>ALL of the questions on the reading test can be found in the passages!</a:t>
            </a:r>
          </a:p>
        </p:txBody>
      </p:sp>
    </p:spTree>
    <p:extLst>
      <p:ext uri="{BB962C8B-B14F-4D97-AF65-F5344CB8AC3E}">
        <p14:creationId xmlns:p14="http://schemas.microsoft.com/office/powerpoint/2010/main" val="399922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Test Tips and Strategies</a:t>
            </a:r>
          </a:p>
        </p:txBody>
      </p:sp>
      <p:sp>
        <p:nvSpPr>
          <p:cNvPr id="3" name="Content Placeholder 2"/>
          <p:cNvSpPr>
            <a:spLocks noGrp="1"/>
          </p:cNvSpPr>
          <p:nvPr>
            <p:ph idx="1"/>
          </p:nvPr>
        </p:nvSpPr>
        <p:spPr/>
        <p:txBody>
          <a:bodyPr/>
          <a:lstStyle/>
          <a:p>
            <a:r>
              <a:rPr lang="en-US" dirty="0"/>
              <a:t>Directions: Read page eight of the packet that breaks down the science test question categories. Highlight or underline information that is important/valuable!</a:t>
            </a:r>
          </a:p>
        </p:txBody>
      </p:sp>
    </p:spTree>
    <p:extLst>
      <p:ext uri="{BB962C8B-B14F-4D97-AF65-F5344CB8AC3E}">
        <p14:creationId xmlns:p14="http://schemas.microsoft.com/office/powerpoint/2010/main" val="327082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Websites for Practice Questions</a:t>
            </a:r>
          </a:p>
        </p:txBody>
      </p:sp>
      <p:sp>
        <p:nvSpPr>
          <p:cNvPr id="3" name="Content Placeholder 2"/>
          <p:cNvSpPr>
            <a:spLocks noGrp="1"/>
          </p:cNvSpPr>
          <p:nvPr>
            <p:ph idx="1"/>
          </p:nvPr>
        </p:nvSpPr>
        <p:spPr>
          <a:xfrm>
            <a:off x="1030514" y="2556931"/>
            <a:ext cx="10218057" cy="3539069"/>
          </a:xfrm>
        </p:spPr>
        <p:txBody>
          <a:bodyPr>
            <a:normAutofit/>
          </a:bodyPr>
          <a:lstStyle/>
          <a:p>
            <a:r>
              <a:rPr lang="en-US" sz="3200" dirty="0">
                <a:hlinkClick r:id="rId2"/>
              </a:rPr>
              <a:t>www.crackact.com</a:t>
            </a:r>
            <a:r>
              <a:rPr lang="en-US" sz="3200" dirty="0"/>
              <a:t> (practice tests in all areas and full exams)</a:t>
            </a:r>
          </a:p>
          <a:p>
            <a:r>
              <a:rPr lang="en-US" sz="3200" dirty="0"/>
              <a:t>English practice test 1 complete 15 questions – 9 minutes</a:t>
            </a:r>
          </a:p>
          <a:p>
            <a:r>
              <a:rPr lang="en-US" sz="3200" dirty="0"/>
              <a:t>At the end of the test you click submit and you can review the explanation for each of the answers.</a:t>
            </a:r>
          </a:p>
          <a:p>
            <a:r>
              <a:rPr lang="en-US" sz="3200" b="1" i="1" u="sng" dirty="0"/>
              <a:t>If time- </a:t>
            </a:r>
            <a:r>
              <a:rPr lang="en-US" sz="3200" i="1" dirty="0"/>
              <a:t>complete Practice reading test 1 10 questions- 9 minutes</a:t>
            </a:r>
          </a:p>
        </p:txBody>
      </p:sp>
    </p:spTree>
    <p:extLst>
      <p:ext uri="{BB962C8B-B14F-4D97-AF65-F5344CB8AC3E}">
        <p14:creationId xmlns:p14="http://schemas.microsoft.com/office/powerpoint/2010/main" val="114778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Test Breakdown</a:t>
            </a:r>
          </a:p>
        </p:txBody>
      </p:sp>
      <p:sp>
        <p:nvSpPr>
          <p:cNvPr id="3" name="Content Placeholder 2"/>
          <p:cNvSpPr>
            <a:spLocks noGrp="1"/>
          </p:cNvSpPr>
          <p:nvPr>
            <p:ph sz="half" idx="1"/>
          </p:nvPr>
        </p:nvSpPr>
        <p:spPr/>
        <p:txBody>
          <a:bodyPr>
            <a:normAutofit lnSpcReduction="10000"/>
          </a:bodyPr>
          <a:lstStyle/>
          <a:p>
            <a:r>
              <a:rPr lang="en-US" sz="2800" dirty="0"/>
              <a:t>75 Questions in 45 minutes</a:t>
            </a:r>
          </a:p>
          <a:p>
            <a:r>
              <a:rPr lang="en-US" sz="2800" dirty="0"/>
              <a:t>5 Passages</a:t>
            </a:r>
          </a:p>
          <a:p>
            <a:r>
              <a:rPr lang="en-US" sz="2800" dirty="0"/>
              <a:t>15 Questions per passage</a:t>
            </a:r>
          </a:p>
          <a:p>
            <a:r>
              <a:rPr lang="en-US" sz="2800" dirty="0"/>
              <a:t>9 minutes per passage</a:t>
            </a:r>
          </a:p>
        </p:txBody>
      </p:sp>
      <p:sp>
        <p:nvSpPr>
          <p:cNvPr id="4" name="Content Placeholder 3"/>
          <p:cNvSpPr>
            <a:spLocks noGrp="1"/>
          </p:cNvSpPr>
          <p:nvPr>
            <p:ph sz="half" idx="2"/>
          </p:nvPr>
        </p:nvSpPr>
        <p:spPr/>
        <p:txBody>
          <a:bodyPr>
            <a:normAutofit lnSpcReduction="10000"/>
          </a:bodyPr>
          <a:lstStyle/>
          <a:p>
            <a:r>
              <a:rPr lang="en-US" sz="2800" dirty="0"/>
              <a:t>Punctuation</a:t>
            </a:r>
          </a:p>
          <a:p>
            <a:r>
              <a:rPr lang="en-US" sz="2800" dirty="0"/>
              <a:t>Grammar/Usage</a:t>
            </a:r>
          </a:p>
          <a:p>
            <a:r>
              <a:rPr lang="en-US" sz="2800" dirty="0"/>
              <a:t>Sentence Structure</a:t>
            </a:r>
          </a:p>
          <a:p>
            <a:r>
              <a:rPr lang="en-US" sz="2800" dirty="0"/>
              <a:t>Strategy</a:t>
            </a:r>
          </a:p>
          <a:p>
            <a:r>
              <a:rPr lang="en-US" sz="2800" dirty="0"/>
              <a:t>Organization</a:t>
            </a:r>
          </a:p>
          <a:p>
            <a:r>
              <a:rPr lang="en-US" sz="2800" dirty="0"/>
              <a:t>Style</a:t>
            </a:r>
          </a:p>
          <a:p>
            <a:pPr marL="0" indent="0">
              <a:buNone/>
            </a:pPr>
            <a:endParaRPr lang="en-US" dirty="0"/>
          </a:p>
        </p:txBody>
      </p:sp>
    </p:spTree>
    <p:extLst>
      <p:ext uri="{BB962C8B-B14F-4D97-AF65-F5344CB8AC3E}">
        <p14:creationId xmlns:p14="http://schemas.microsoft.com/office/powerpoint/2010/main" val="52754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Test Breakdown</a:t>
            </a:r>
          </a:p>
        </p:txBody>
      </p:sp>
      <p:sp>
        <p:nvSpPr>
          <p:cNvPr id="4" name="Content Placeholder 3"/>
          <p:cNvSpPr>
            <a:spLocks noGrp="1"/>
          </p:cNvSpPr>
          <p:nvPr>
            <p:ph sz="half" idx="1"/>
          </p:nvPr>
        </p:nvSpPr>
        <p:spPr/>
        <p:txBody>
          <a:bodyPr>
            <a:normAutofit/>
          </a:bodyPr>
          <a:lstStyle/>
          <a:p>
            <a:r>
              <a:rPr lang="en-US" sz="2800" dirty="0"/>
              <a:t>60 Questions in 60 minutes</a:t>
            </a:r>
          </a:p>
          <a:p>
            <a:r>
              <a:rPr lang="en-US" sz="2800" dirty="0"/>
              <a:t>One minute per question</a:t>
            </a:r>
          </a:p>
          <a:p>
            <a:r>
              <a:rPr lang="en-US" sz="2800" dirty="0"/>
              <a:t>You may use a calculator</a:t>
            </a:r>
          </a:p>
        </p:txBody>
      </p:sp>
      <p:sp>
        <p:nvSpPr>
          <p:cNvPr id="5" name="Content Placeholder 4"/>
          <p:cNvSpPr>
            <a:spLocks noGrp="1"/>
          </p:cNvSpPr>
          <p:nvPr>
            <p:ph sz="half" idx="2"/>
          </p:nvPr>
        </p:nvSpPr>
        <p:spPr>
          <a:xfrm>
            <a:off x="6181344" y="2560320"/>
            <a:ext cx="4715254" cy="3637280"/>
          </a:xfrm>
        </p:spPr>
        <p:txBody>
          <a:bodyPr>
            <a:normAutofit/>
          </a:bodyPr>
          <a:lstStyle/>
          <a:p>
            <a:pPr lvl="1"/>
            <a:r>
              <a:rPr lang="en-US" dirty="0"/>
              <a:t>Pre-Algebra &amp; Elementary Algebra</a:t>
            </a:r>
          </a:p>
          <a:p>
            <a:pPr lvl="1"/>
            <a:r>
              <a:rPr lang="en-US" dirty="0"/>
              <a:t>Intermediate Algebra &amp; Coordinate Geometry</a:t>
            </a:r>
          </a:p>
          <a:p>
            <a:pPr lvl="1"/>
            <a:r>
              <a:rPr lang="en-US" dirty="0"/>
              <a:t>Plane Geometry</a:t>
            </a:r>
          </a:p>
          <a:p>
            <a:pPr lvl="1"/>
            <a:r>
              <a:rPr lang="en-US" dirty="0"/>
              <a:t>Trigonometry</a:t>
            </a:r>
          </a:p>
        </p:txBody>
      </p:sp>
    </p:spTree>
    <p:extLst>
      <p:ext uri="{BB962C8B-B14F-4D97-AF65-F5344CB8AC3E}">
        <p14:creationId xmlns:p14="http://schemas.microsoft.com/office/powerpoint/2010/main" val="125913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Test Breakdown</a:t>
            </a:r>
          </a:p>
        </p:txBody>
      </p:sp>
      <p:sp>
        <p:nvSpPr>
          <p:cNvPr id="4" name="Content Placeholder 3"/>
          <p:cNvSpPr>
            <a:spLocks noGrp="1"/>
          </p:cNvSpPr>
          <p:nvPr>
            <p:ph sz="half" idx="1"/>
          </p:nvPr>
        </p:nvSpPr>
        <p:spPr/>
        <p:txBody>
          <a:bodyPr>
            <a:normAutofit lnSpcReduction="10000"/>
          </a:bodyPr>
          <a:lstStyle/>
          <a:p>
            <a:r>
              <a:rPr lang="en-US" dirty="0"/>
              <a:t>40 Questions in 35 minutes</a:t>
            </a:r>
          </a:p>
          <a:p>
            <a:r>
              <a:rPr lang="en-US" dirty="0"/>
              <a:t>4 passages &amp; 10 questions per passage</a:t>
            </a:r>
          </a:p>
          <a:p>
            <a:r>
              <a:rPr lang="en-US" dirty="0"/>
              <a:t>8 ½ minutes per passage/10 questions</a:t>
            </a:r>
          </a:p>
          <a:p>
            <a:r>
              <a:rPr lang="en-US" dirty="0"/>
              <a:t>Passage Categories: Prose/Fiction, Social Science, Humanities, Natural Science</a:t>
            </a:r>
          </a:p>
        </p:txBody>
      </p:sp>
      <p:sp>
        <p:nvSpPr>
          <p:cNvPr id="5" name="Content Placeholder 4"/>
          <p:cNvSpPr>
            <a:spLocks noGrp="1"/>
          </p:cNvSpPr>
          <p:nvPr>
            <p:ph sz="half" idx="2"/>
          </p:nvPr>
        </p:nvSpPr>
        <p:spPr/>
        <p:txBody>
          <a:bodyPr>
            <a:normAutofit lnSpcReduction="10000"/>
          </a:bodyPr>
          <a:lstStyle/>
          <a:p>
            <a:r>
              <a:rPr lang="en-US" sz="2800" dirty="0"/>
              <a:t>Key Ideas &amp; Details (KID)</a:t>
            </a:r>
          </a:p>
          <a:p>
            <a:r>
              <a:rPr lang="en-US" sz="2800" dirty="0"/>
              <a:t>Craft &amp; Structure (CS)</a:t>
            </a:r>
          </a:p>
          <a:p>
            <a:r>
              <a:rPr lang="en-US" sz="2800" dirty="0"/>
              <a:t>Integration of Knowledge and Ideas (IKI)</a:t>
            </a:r>
          </a:p>
        </p:txBody>
      </p:sp>
    </p:spTree>
    <p:extLst>
      <p:ext uri="{BB962C8B-B14F-4D97-AF65-F5344CB8AC3E}">
        <p14:creationId xmlns:p14="http://schemas.microsoft.com/office/powerpoint/2010/main" val="9683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Test Breakdown</a:t>
            </a:r>
          </a:p>
        </p:txBody>
      </p:sp>
      <p:sp>
        <p:nvSpPr>
          <p:cNvPr id="4" name="Content Placeholder 3"/>
          <p:cNvSpPr>
            <a:spLocks noGrp="1"/>
          </p:cNvSpPr>
          <p:nvPr>
            <p:ph sz="half" idx="1"/>
          </p:nvPr>
        </p:nvSpPr>
        <p:spPr/>
        <p:txBody>
          <a:bodyPr>
            <a:normAutofit/>
          </a:bodyPr>
          <a:lstStyle/>
          <a:p>
            <a:r>
              <a:rPr lang="en-US" sz="2800" dirty="0"/>
              <a:t>40 Questions in 35 minutes</a:t>
            </a:r>
          </a:p>
          <a:p>
            <a:r>
              <a:rPr lang="en-US" sz="2800" dirty="0"/>
              <a:t>Reading materials (graphs, charts, data, articles/non-fiction) </a:t>
            </a:r>
          </a:p>
          <a:p>
            <a:r>
              <a:rPr lang="en-US" sz="2800" dirty="0"/>
              <a:t>Interpreting information</a:t>
            </a:r>
          </a:p>
        </p:txBody>
      </p:sp>
      <p:sp>
        <p:nvSpPr>
          <p:cNvPr id="5" name="Content Placeholder 4"/>
          <p:cNvSpPr>
            <a:spLocks noGrp="1"/>
          </p:cNvSpPr>
          <p:nvPr>
            <p:ph sz="half" idx="2"/>
          </p:nvPr>
        </p:nvSpPr>
        <p:spPr/>
        <p:txBody>
          <a:bodyPr>
            <a:normAutofit/>
          </a:bodyPr>
          <a:lstStyle/>
          <a:p>
            <a:r>
              <a:rPr lang="en-US" sz="2800" dirty="0"/>
              <a:t>Data Representation – 3 passages</a:t>
            </a:r>
          </a:p>
          <a:p>
            <a:r>
              <a:rPr lang="en-US" sz="2800" dirty="0"/>
              <a:t>Research Summaries – 3 passages</a:t>
            </a:r>
          </a:p>
          <a:p>
            <a:r>
              <a:rPr lang="en-US" sz="2800" dirty="0"/>
              <a:t>Conflicting Viewpoints – 1 passage</a:t>
            </a:r>
          </a:p>
        </p:txBody>
      </p:sp>
    </p:spTree>
    <p:extLst>
      <p:ext uri="{BB962C8B-B14F-4D97-AF65-F5344CB8AC3E}">
        <p14:creationId xmlns:p14="http://schemas.microsoft.com/office/powerpoint/2010/main" val="276869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&amp; SAT Websites</a:t>
            </a:r>
          </a:p>
        </p:txBody>
      </p:sp>
      <p:sp>
        <p:nvSpPr>
          <p:cNvPr id="3" name="Content Placeholder 2"/>
          <p:cNvSpPr>
            <a:spLocks noGrp="1"/>
          </p:cNvSpPr>
          <p:nvPr>
            <p:ph idx="1"/>
          </p:nvPr>
        </p:nvSpPr>
        <p:spPr>
          <a:xfrm>
            <a:off x="827314" y="2426302"/>
            <a:ext cx="10537371" cy="3742269"/>
          </a:xfrm>
        </p:spPr>
        <p:txBody>
          <a:bodyPr>
            <a:normAutofit fontScale="92500" lnSpcReduction="10000"/>
          </a:bodyPr>
          <a:lstStyle/>
          <a:p>
            <a:r>
              <a:rPr lang="en-US" dirty="0">
                <a:hlinkClick r:id="rId2"/>
              </a:rPr>
              <a:t>www.act.org</a:t>
            </a:r>
            <a:r>
              <a:rPr lang="en-US" dirty="0"/>
              <a:t> (ACT Info)</a:t>
            </a:r>
          </a:p>
          <a:p>
            <a:pPr lvl="1"/>
            <a:r>
              <a:rPr lang="en-US" dirty="0"/>
              <a:t>ACT Question of the day- practice questions on website</a:t>
            </a:r>
          </a:p>
          <a:p>
            <a:pPr lvl="1"/>
            <a:r>
              <a:rPr lang="en-US" dirty="0"/>
              <a:t>Fee waivers in counseling to retake the test</a:t>
            </a:r>
          </a:p>
          <a:p>
            <a:pPr lvl="1"/>
            <a:r>
              <a:rPr lang="en-US" dirty="0"/>
              <a:t>Multiple choice scores are normally available within </a:t>
            </a:r>
            <a:r>
              <a:rPr lang="en-US" b="1" dirty="0"/>
              <a:t>two weeks</a:t>
            </a:r>
            <a:r>
              <a:rPr lang="en-US" dirty="0"/>
              <a:t> after each national test date, but it can sometimes take up to </a:t>
            </a:r>
            <a:r>
              <a:rPr lang="en-US" b="1" dirty="0"/>
              <a:t>eight weeks</a:t>
            </a:r>
            <a:r>
              <a:rPr lang="en-US" dirty="0"/>
              <a:t>. Writing scores are normally available </a:t>
            </a:r>
            <a:r>
              <a:rPr lang="en-US" b="1" dirty="0"/>
              <a:t>about two weeks</a:t>
            </a:r>
            <a:r>
              <a:rPr lang="en-US" dirty="0"/>
              <a:t> after your multiple-choice scores.</a:t>
            </a:r>
          </a:p>
          <a:p>
            <a:r>
              <a:rPr lang="en-US" dirty="0">
                <a:hlinkClick r:id="rId3"/>
              </a:rPr>
              <a:t>www.collegeboard.org</a:t>
            </a:r>
            <a:r>
              <a:rPr lang="en-US" dirty="0"/>
              <a:t> (SAT Info)</a:t>
            </a:r>
          </a:p>
          <a:p>
            <a:pPr lvl="1"/>
            <a:r>
              <a:rPr lang="en-US" dirty="0"/>
              <a:t>PSAT offered on campus in October ($16) </a:t>
            </a:r>
          </a:p>
          <a:p>
            <a:pPr lvl="1"/>
            <a:r>
              <a:rPr lang="en-US" dirty="0"/>
              <a:t>Fee waivers in counseling to retake the test</a:t>
            </a:r>
          </a:p>
          <a:p>
            <a:pPr lvl="1"/>
            <a:r>
              <a:rPr lang="en-US" dirty="0"/>
              <a:t>Most SAT scores are released about two weeks after test day. June scores take longer, up to six weeks.</a:t>
            </a:r>
          </a:p>
        </p:txBody>
      </p:sp>
    </p:spTree>
    <p:extLst>
      <p:ext uri="{BB962C8B-B14F-4D97-AF65-F5344CB8AC3E}">
        <p14:creationId xmlns:p14="http://schemas.microsoft.com/office/powerpoint/2010/main" val="16977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Cost w/out Fee Waivers</a:t>
            </a:r>
          </a:p>
        </p:txBody>
      </p:sp>
      <p:sp>
        <p:nvSpPr>
          <p:cNvPr id="3" name="Content Placeholder 2"/>
          <p:cNvSpPr>
            <a:spLocks noGrp="1"/>
          </p:cNvSpPr>
          <p:nvPr>
            <p:ph idx="1"/>
          </p:nvPr>
        </p:nvSpPr>
        <p:spPr>
          <a:xfrm>
            <a:off x="827314" y="2556931"/>
            <a:ext cx="10493829" cy="3684211"/>
          </a:xfrm>
        </p:spPr>
        <p:txBody>
          <a:bodyPr>
            <a:noAutofit/>
          </a:bodyPr>
          <a:lstStyle/>
          <a:p>
            <a:r>
              <a:rPr lang="en-US" dirty="0"/>
              <a:t>The ACT (no writing) $60.00 Includes reports for you, your high school, and up to four colleges </a:t>
            </a:r>
            <a:r>
              <a:rPr lang="en-US" sz="2800" b="1" dirty="0"/>
              <a:t>(if codes are provided when you register).</a:t>
            </a:r>
          </a:p>
          <a:p>
            <a:r>
              <a:rPr lang="en-US" dirty="0"/>
              <a:t>The ACT (with writing)	$85.00	Includes reports for you, your high school, and up to four colleges</a:t>
            </a:r>
            <a:r>
              <a:rPr lang="en-US" b="1" dirty="0"/>
              <a:t> (if codes are provided when you register). </a:t>
            </a:r>
          </a:p>
          <a:p>
            <a:r>
              <a:rPr lang="en-US" dirty="0"/>
              <a:t>Test option change $25.00 The writing test fee is refundable on written request if you are absent on test day or switch to ACT (no writing) before testing begins.</a:t>
            </a:r>
          </a:p>
        </p:txBody>
      </p:sp>
    </p:spTree>
    <p:extLst>
      <p:ext uri="{BB962C8B-B14F-4D97-AF65-F5344CB8AC3E}">
        <p14:creationId xmlns:p14="http://schemas.microsoft.com/office/powerpoint/2010/main" val="111209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Cost w/out Fee Waivers</a:t>
            </a:r>
          </a:p>
        </p:txBody>
      </p:sp>
      <p:sp>
        <p:nvSpPr>
          <p:cNvPr id="3" name="Content Placeholder 2"/>
          <p:cNvSpPr>
            <a:spLocks noGrp="1"/>
          </p:cNvSpPr>
          <p:nvPr>
            <p:ph idx="1"/>
          </p:nvPr>
        </p:nvSpPr>
        <p:spPr>
          <a:xfrm>
            <a:off x="928914" y="2556932"/>
            <a:ext cx="10406743" cy="3437468"/>
          </a:xfrm>
        </p:spPr>
        <p:txBody>
          <a:bodyPr>
            <a:normAutofit lnSpcReduction="10000"/>
          </a:bodyPr>
          <a:lstStyle/>
          <a:p>
            <a:r>
              <a:rPr lang="en-US" dirty="0"/>
              <a:t>SAT	$60.00</a:t>
            </a:r>
          </a:p>
          <a:p>
            <a:r>
              <a:rPr lang="en-US" dirty="0"/>
              <a:t>SAT with Essay	</a:t>
            </a:r>
          </a:p>
          <a:p>
            <a:r>
              <a:rPr lang="en-US" dirty="0"/>
              <a:t>Change fee ($25) For changing your test center or test date or changing between the SAT and SAT Subject Tests or vice versa. Does not apply to changing between the SAT and the SAT with Essay, but you pay the difference between the tests if adding the essay. </a:t>
            </a:r>
          </a:p>
          <a:p>
            <a:r>
              <a:rPr lang="en-US" dirty="0"/>
              <a:t>Late registration fee ($25) For registering after the regular deadline but before the late registration deadline.</a:t>
            </a:r>
          </a:p>
        </p:txBody>
      </p:sp>
    </p:spTree>
    <p:extLst>
      <p:ext uri="{BB962C8B-B14F-4D97-AF65-F5344CB8AC3E}">
        <p14:creationId xmlns:p14="http://schemas.microsoft.com/office/powerpoint/2010/main" val="249729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Writing Test (Optional)</a:t>
            </a:r>
          </a:p>
        </p:txBody>
      </p:sp>
      <p:sp>
        <p:nvSpPr>
          <p:cNvPr id="3" name="Content Placeholder 2"/>
          <p:cNvSpPr>
            <a:spLocks noGrp="1"/>
          </p:cNvSpPr>
          <p:nvPr>
            <p:ph idx="1"/>
          </p:nvPr>
        </p:nvSpPr>
        <p:spPr/>
        <p:txBody>
          <a:bodyPr/>
          <a:lstStyle/>
          <a:p>
            <a:pPr marL="0" indent="0">
              <a:buNone/>
            </a:pPr>
            <a:r>
              <a:rPr lang="en-US" dirty="0"/>
              <a:t>Testing With or Without Writing?</a:t>
            </a:r>
          </a:p>
          <a:p>
            <a:r>
              <a:rPr lang="en-US" dirty="0"/>
              <a:t>The ACT test can be taken with or without the writing portion. Find out what the college you want to attend has decided about whether the ACT with Writing is required for admission.</a:t>
            </a:r>
          </a:p>
          <a:p>
            <a:r>
              <a:rPr lang="en-US" dirty="0"/>
              <a:t>Many schools do not administer the writing portion of ACT during their scheduled test date. If you’re attending a school that requires writing scores, then you will need to sign up to take the ACT exam again and add the writing portion of the test. Writing is a 40-minute test.</a:t>
            </a:r>
          </a:p>
        </p:txBody>
      </p:sp>
    </p:spTree>
    <p:extLst>
      <p:ext uri="{BB962C8B-B14F-4D97-AF65-F5344CB8AC3E}">
        <p14:creationId xmlns:p14="http://schemas.microsoft.com/office/powerpoint/2010/main" val="22224200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54565</TotalTime>
  <Words>1144</Words>
  <Application>Microsoft Office PowerPoint</Application>
  <PresentationFormat>Widescreen</PresentationFormat>
  <Paragraphs>99</Paragraphs>
  <Slides>17</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ACT Review</vt:lpstr>
      <vt:lpstr>English Test Breakdown</vt:lpstr>
      <vt:lpstr>Math Test Breakdown</vt:lpstr>
      <vt:lpstr>Reading Test Breakdown</vt:lpstr>
      <vt:lpstr>Science Test Breakdown</vt:lpstr>
      <vt:lpstr>ACT &amp; SAT Websites</vt:lpstr>
      <vt:lpstr>ACT Cost w/out Fee Waivers</vt:lpstr>
      <vt:lpstr>SAT Cost w/out Fee Waivers</vt:lpstr>
      <vt:lpstr>ACT Writing Test (Optional)</vt:lpstr>
      <vt:lpstr>ACT Tips/Tricks- Video Clip</vt:lpstr>
      <vt:lpstr>Test Taking Strategies Overview</vt:lpstr>
      <vt:lpstr>English Test Tips and Strategies</vt:lpstr>
      <vt:lpstr>English Test Tips and Strategies</vt:lpstr>
      <vt:lpstr>Math Test Tips and Strategies</vt:lpstr>
      <vt:lpstr>Reading Test Tips and Strategies</vt:lpstr>
      <vt:lpstr>Science Test Tips and Strategies</vt:lpstr>
      <vt:lpstr>ACT Websites for Practice Questions</vt:lpstr>
    </vt:vector>
  </TitlesOfParts>
  <Company>Phoenix Union High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Review</dc:title>
  <dc:creator>Robertson, Victoria (Martinez)</dc:creator>
  <cp:lastModifiedBy>Jenkins, Sandra</cp:lastModifiedBy>
  <cp:revision>43</cp:revision>
  <dcterms:created xsi:type="dcterms:W3CDTF">2018-09-22T16:12:47Z</dcterms:created>
  <dcterms:modified xsi:type="dcterms:W3CDTF">2022-07-27T06:38:33Z</dcterms:modified>
</cp:coreProperties>
</file>